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7" r:id="rId5"/>
    <p:sldMasterId id="2147483694" r:id="rId6"/>
    <p:sldMasterId id="2147483711" r:id="rId7"/>
  </p:sldMasterIdLst>
  <p:sldIdLst>
    <p:sldId id="257" r:id="rId8"/>
    <p:sldId id="268" r:id="rId9"/>
    <p:sldId id="259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bravo garcia" initials="dbg" lastIdx="1" clrIdx="0">
    <p:extLst>
      <p:ext uri="{19B8F6BF-5375-455C-9EA6-DF929625EA0E}">
        <p15:presenceInfo xmlns:p15="http://schemas.microsoft.com/office/powerpoint/2012/main" userId="818bc6ee3e1fbc2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9CD"/>
    <a:srgbClr val="EEF4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9672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3447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3728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6427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8231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618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870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5614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4703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1530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9404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9425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91746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10444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3201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14527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07246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6357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5907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44391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65029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2301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74225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3808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90388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77655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8421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79796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79339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5486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99193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5132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9592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1724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78690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99560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71919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17875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3831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77911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63049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37111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16627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2217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95912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0974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31710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72619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78597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27133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8537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75249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0649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3990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1078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8628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68767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37353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57252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87056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6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9973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5093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835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363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153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684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D068B-172D-4F2C-9561-9A9870FD824D}" type="datetimeFigureOut">
              <a:rPr lang="es-ES" smtClean="0"/>
              <a:t>12/11/2015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B800801-975A-43B5-9502-AAAB58D04E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750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27FB-CC6Sg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3065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ES" sz="5400" dirty="0" smtClean="0"/>
              <a:t>EL MUNDO EN PAPEL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2200" dirty="0" smtClean="0"/>
              <a:t>TEMA </a:t>
            </a:r>
            <a:r>
              <a:rPr lang="es-ES" sz="2200" dirty="0" smtClean="0"/>
              <a:t>1</a:t>
            </a:r>
            <a:r>
              <a:rPr lang="es-ES" sz="2200" dirty="0" smtClean="0"/>
              <a:t>	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21" y="1675027"/>
            <a:ext cx="2381250" cy="2276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893" y="1675027"/>
            <a:ext cx="6219568" cy="49367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433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506380" y="32513"/>
            <a:ext cx="6970356" cy="10709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4000" u="sng" dirty="0" smtClean="0"/>
              <a:t>¿Cómo representamos la tierra?</a:t>
            </a:r>
            <a:endParaRPr lang="es-ES" dirty="0"/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880534" y="868764"/>
            <a:ext cx="3139531" cy="42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Wingdings 3" charset="2"/>
              <a:buNone/>
            </a:pPr>
            <a:r>
              <a:rPr lang="es-ES" dirty="0" smtClean="0"/>
              <a:t>La tierra se representa en:</a:t>
            </a:r>
            <a:endParaRPr lang="es-ES" dirty="0" smtClean="0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783659" y="1293341"/>
            <a:ext cx="2860189" cy="6629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400" u="sng" dirty="0" smtClean="0">
                <a:solidFill>
                  <a:schemeClr val="accent5">
                    <a:lumMod val="75000"/>
                  </a:schemeClr>
                </a:solidFill>
              </a:rPr>
              <a:t>Globos terráqueos</a:t>
            </a:r>
            <a:endParaRPr lang="es-E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5626443" y="1293341"/>
            <a:ext cx="3689157" cy="6629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400" u="sng" dirty="0" smtClean="0">
                <a:solidFill>
                  <a:schemeClr val="accent5">
                    <a:lumMod val="75000"/>
                  </a:schemeClr>
                </a:solidFill>
              </a:rPr>
              <a:t>Mapamundis o planisferios</a:t>
            </a:r>
            <a:endParaRPr lang="es-E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Marcador de contenido 2"/>
          <p:cNvSpPr txBox="1">
            <a:spLocks/>
          </p:cNvSpPr>
          <p:nvPr/>
        </p:nvSpPr>
        <p:spPr>
          <a:xfrm>
            <a:off x="619646" y="5214224"/>
            <a:ext cx="8425499" cy="42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Wingdings 3" charset="2"/>
              <a:buNone/>
            </a:pPr>
            <a:r>
              <a:rPr lang="es-ES" dirty="0" smtClean="0"/>
              <a:t>… y los </a:t>
            </a:r>
            <a:r>
              <a:rPr lang="es-ES" b="1" u="sng" dirty="0" smtClean="0">
                <a:solidFill>
                  <a:srgbClr val="0070C0"/>
                </a:solidFill>
              </a:rPr>
              <a:t>puntos cardinales </a:t>
            </a:r>
            <a:r>
              <a:rPr lang="es-ES" dirty="0" smtClean="0"/>
              <a:t>son las referencias que usamos para orientarnos.</a:t>
            </a:r>
            <a:endParaRPr lang="es-ES" dirty="0" smtClean="0"/>
          </a:p>
        </p:txBody>
      </p:sp>
      <p:pic>
        <p:nvPicPr>
          <p:cNvPr id="5" name="J27FB-CC6Sg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4249" y="2129592"/>
            <a:ext cx="3787604" cy="213052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6443" y="2146238"/>
            <a:ext cx="3557163" cy="213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4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42698" y="136842"/>
            <a:ext cx="3109783" cy="937731"/>
          </a:xfrm>
        </p:spPr>
        <p:txBody>
          <a:bodyPr>
            <a:normAutofit/>
          </a:bodyPr>
          <a:lstStyle/>
          <a:p>
            <a:pPr algn="ctr"/>
            <a:r>
              <a:rPr lang="es-ES" sz="4000" u="sng" dirty="0" smtClean="0">
                <a:solidFill>
                  <a:srgbClr val="00B050"/>
                </a:solidFill>
              </a:rPr>
              <a:t>Carto</a:t>
            </a:r>
            <a:r>
              <a:rPr lang="es-ES" sz="4000" u="sng" dirty="0" smtClean="0">
                <a:solidFill>
                  <a:srgbClr val="00B050"/>
                </a:solidFill>
              </a:rPr>
              <a:t>grafía</a:t>
            </a: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55291" y="2604121"/>
            <a:ext cx="2860189" cy="6629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400" u="sng" dirty="0" smtClean="0">
                <a:solidFill>
                  <a:schemeClr val="accent5">
                    <a:lumMod val="75000"/>
                  </a:schemeClr>
                </a:solidFill>
              </a:rPr>
              <a:t>FÍSICOS</a:t>
            </a:r>
            <a:endParaRPr lang="es-E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6729139" y="2564932"/>
            <a:ext cx="2029451" cy="5447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300" u="sng" dirty="0" smtClean="0">
                <a:solidFill>
                  <a:schemeClr val="accent5">
                    <a:lumMod val="75000"/>
                  </a:schemeClr>
                </a:solidFill>
              </a:rPr>
              <a:t>POLÍTICOS</a:t>
            </a:r>
            <a:endParaRPr lang="es-ES" sz="23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Flecha abajo 12"/>
          <p:cNvSpPr/>
          <p:nvPr/>
        </p:nvSpPr>
        <p:spPr>
          <a:xfrm rot="3569261">
            <a:off x="2864442" y="2035756"/>
            <a:ext cx="210980" cy="10583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Flecha abajo 13"/>
          <p:cNvSpPr/>
          <p:nvPr/>
        </p:nvSpPr>
        <p:spPr>
          <a:xfrm rot="18318462">
            <a:off x="6259750" y="2103503"/>
            <a:ext cx="210980" cy="10012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81" y="3662618"/>
            <a:ext cx="2220810" cy="15678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745" y="3596176"/>
            <a:ext cx="2135093" cy="149561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139" y="5135963"/>
            <a:ext cx="2462886" cy="1506487"/>
          </a:xfrm>
          <a:prstGeom prst="rect">
            <a:avLst/>
          </a:prstGeom>
        </p:spPr>
      </p:pic>
      <p:sp>
        <p:nvSpPr>
          <p:cNvPr id="20" name="Título 1"/>
          <p:cNvSpPr txBox="1">
            <a:spLocks/>
          </p:cNvSpPr>
          <p:nvPr/>
        </p:nvSpPr>
        <p:spPr>
          <a:xfrm>
            <a:off x="3092589" y="1806495"/>
            <a:ext cx="3459892" cy="3730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4000" u="sng" dirty="0" smtClean="0">
                <a:solidFill>
                  <a:srgbClr val="002060"/>
                </a:solidFill>
              </a:rPr>
              <a:t>Tipos de mapas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21" name="Marcador de contenido 2"/>
          <p:cNvSpPr txBox="1">
            <a:spLocks/>
          </p:cNvSpPr>
          <p:nvPr/>
        </p:nvSpPr>
        <p:spPr>
          <a:xfrm>
            <a:off x="36690" y="3004240"/>
            <a:ext cx="3957134" cy="658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Wingdings 3" charset="2"/>
              <a:buNone/>
            </a:pPr>
            <a:r>
              <a:rPr lang="es-ES" dirty="0" smtClean="0"/>
              <a:t>Representan los elementos naturales y visibles de un territorio</a:t>
            </a:r>
            <a:endParaRPr lang="es-ES" dirty="0" smtClean="0"/>
          </a:p>
        </p:txBody>
      </p:sp>
      <p:sp>
        <p:nvSpPr>
          <p:cNvPr id="22" name="Marcador de contenido 2"/>
          <p:cNvSpPr txBox="1">
            <a:spLocks/>
          </p:cNvSpPr>
          <p:nvPr/>
        </p:nvSpPr>
        <p:spPr>
          <a:xfrm>
            <a:off x="5514123" y="2893625"/>
            <a:ext cx="3957134" cy="658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Wingdings 3" charset="2"/>
              <a:buNone/>
            </a:pPr>
            <a:r>
              <a:rPr lang="es-ES" dirty="0" smtClean="0"/>
              <a:t>Indica la organización política de un territorio.</a:t>
            </a:r>
            <a:endParaRPr lang="es-ES" dirty="0" smtClean="0"/>
          </a:p>
        </p:txBody>
      </p:sp>
      <p:sp>
        <p:nvSpPr>
          <p:cNvPr id="23" name="Marcador de contenido 2"/>
          <p:cNvSpPr txBox="1">
            <a:spLocks/>
          </p:cNvSpPr>
          <p:nvPr/>
        </p:nvSpPr>
        <p:spPr>
          <a:xfrm>
            <a:off x="880534" y="868764"/>
            <a:ext cx="7322590" cy="1201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Wingdings 3" charset="2"/>
              <a:buNone/>
            </a:pPr>
            <a:r>
              <a:rPr lang="es-ES" dirty="0" smtClean="0"/>
              <a:t>Es la </a:t>
            </a:r>
            <a:r>
              <a:rPr lang="es-ES" b="1" u="sng" dirty="0" smtClean="0"/>
              <a:t>ciencia</a:t>
            </a:r>
            <a:r>
              <a:rPr lang="es-ES" dirty="0" smtClean="0"/>
              <a:t> que estudia como representar la superficie de la tierra. Todos los mapas se agrupan en dos tipos: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87221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807958" y="238898"/>
            <a:ext cx="4729664" cy="10709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4000" u="sng" dirty="0" smtClean="0"/>
              <a:t>Los mapas</a:t>
            </a:r>
            <a:endParaRPr lang="es-ES" dirty="0"/>
          </a:p>
        </p:txBody>
      </p:sp>
      <p:sp>
        <p:nvSpPr>
          <p:cNvPr id="10" name="Flecha abajo 9"/>
          <p:cNvSpPr/>
          <p:nvPr/>
        </p:nvSpPr>
        <p:spPr>
          <a:xfrm>
            <a:off x="5184231" y="922639"/>
            <a:ext cx="210980" cy="4109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Marcador de contenido 2"/>
          <p:cNvSpPr txBox="1">
            <a:spLocks/>
          </p:cNvSpPr>
          <p:nvPr/>
        </p:nvSpPr>
        <p:spPr>
          <a:xfrm>
            <a:off x="946436" y="1648181"/>
            <a:ext cx="9309671" cy="1201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Wingdings 3" charset="2"/>
              <a:buNone/>
            </a:pPr>
            <a:r>
              <a:rPr lang="es-ES" dirty="0" smtClean="0"/>
              <a:t>Los mapas representan espacios amplios de territorios y pueden ser muy variados. Estos se agrupan en </a:t>
            </a:r>
            <a:r>
              <a:rPr lang="es-ES" b="1" u="sng" dirty="0" smtClean="0"/>
              <a:t>mapas físicos </a:t>
            </a:r>
            <a:r>
              <a:rPr lang="es-ES" dirty="0" smtClean="0"/>
              <a:t>y </a:t>
            </a:r>
            <a:r>
              <a:rPr lang="es-ES" b="1" u="sng" dirty="0" smtClean="0"/>
              <a:t>mapas políticos. </a:t>
            </a:r>
          </a:p>
          <a:p>
            <a:pPr marL="457200" lvl="1" indent="0">
              <a:buFont typeface="Wingdings 3" charset="2"/>
              <a:buNone/>
            </a:pPr>
            <a:r>
              <a:rPr lang="es-ES" dirty="0" smtClean="0"/>
              <a:t>Todos ellos cuentan con elementos que explican el significado de los símbolos, colores e indicaciones que aparecen en ellos. Los principales símbolos son los siguientes:</a:t>
            </a:r>
            <a:endParaRPr lang="es-ES" b="1" u="sng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919" t="13325" r="3629" b="6709"/>
          <a:stretch/>
        </p:blipFill>
        <p:spPr>
          <a:xfrm>
            <a:off x="2480618" y="2990335"/>
            <a:ext cx="5618205" cy="3435179"/>
          </a:xfrm>
          <a:prstGeom prst="rect">
            <a:avLst/>
          </a:prstGeom>
        </p:spPr>
      </p:pic>
      <p:sp>
        <p:nvSpPr>
          <p:cNvPr id="20" name="Flecha abajo 19"/>
          <p:cNvSpPr/>
          <p:nvPr/>
        </p:nvSpPr>
        <p:spPr>
          <a:xfrm rot="18002779">
            <a:off x="2375129" y="4626009"/>
            <a:ext cx="210980" cy="4109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lecha abajo 20"/>
          <p:cNvSpPr/>
          <p:nvPr/>
        </p:nvSpPr>
        <p:spPr>
          <a:xfrm rot="17027673">
            <a:off x="4826585" y="2360463"/>
            <a:ext cx="210980" cy="54970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Flecha abajo 21"/>
          <p:cNvSpPr/>
          <p:nvPr/>
        </p:nvSpPr>
        <p:spPr>
          <a:xfrm rot="5037739">
            <a:off x="7891299" y="5540647"/>
            <a:ext cx="120609" cy="9337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Marcador de contenido 2"/>
          <p:cNvSpPr txBox="1">
            <a:spLocks/>
          </p:cNvSpPr>
          <p:nvPr/>
        </p:nvSpPr>
        <p:spPr>
          <a:xfrm>
            <a:off x="8098823" y="5453723"/>
            <a:ext cx="2571235" cy="82619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Wingdings 3" charset="2"/>
              <a:buNone/>
            </a:pPr>
            <a:r>
              <a:rPr lang="es-ES" b="1" u="sng" dirty="0" smtClean="0">
                <a:solidFill>
                  <a:srgbClr val="0070C0"/>
                </a:solidFill>
              </a:rPr>
              <a:t>Escala</a:t>
            </a:r>
          </a:p>
          <a:p>
            <a:pPr marL="457200" lvl="1" indent="0">
              <a:buFont typeface="Wingdings 3" charset="2"/>
              <a:buNone/>
            </a:pPr>
            <a:r>
              <a:rPr lang="es-ES" dirty="0" smtClean="0"/>
              <a:t>Señala la relación entre la longitud medida sobre un mapa y una longitud real</a:t>
            </a:r>
            <a:endParaRPr lang="es-ES" b="1" u="sng" dirty="0" smtClean="0"/>
          </a:p>
        </p:txBody>
      </p:sp>
      <p:sp>
        <p:nvSpPr>
          <p:cNvPr id="24" name="Marcador de contenido 2"/>
          <p:cNvSpPr txBox="1">
            <a:spLocks/>
          </p:cNvSpPr>
          <p:nvPr/>
        </p:nvSpPr>
        <p:spPr>
          <a:xfrm>
            <a:off x="28886" y="4082227"/>
            <a:ext cx="2087287" cy="82619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Wingdings 3" charset="2"/>
              <a:buNone/>
            </a:pPr>
            <a:r>
              <a:rPr lang="es-ES" b="1" u="sng" dirty="0" smtClean="0">
                <a:solidFill>
                  <a:srgbClr val="0070C0"/>
                </a:solidFill>
              </a:rPr>
              <a:t>Leyenda</a:t>
            </a:r>
          </a:p>
          <a:p>
            <a:pPr marL="457200" lvl="1" indent="0">
              <a:buFont typeface="Wingdings 3" charset="2"/>
              <a:buNone/>
            </a:pPr>
            <a:r>
              <a:rPr lang="es-ES" dirty="0" smtClean="0"/>
              <a:t>Explica el significado de cada símbolo del mapa</a:t>
            </a:r>
            <a:endParaRPr lang="es-ES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415796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882382" y="269202"/>
            <a:ext cx="6767347" cy="10709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4000" u="sng" dirty="0" smtClean="0"/>
              <a:t>LOS PUNTOS CARDINALES</a:t>
            </a:r>
            <a:endParaRPr lang="es-ES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107410" y="1704707"/>
            <a:ext cx="3243875" cy="626076"/>
          </a:xfrm>
        </p:spPr>
        <p:txBody>
          <a:bodyPr>
            <a:normAutofit/>
          </a:bodyPr>
          <a:lstStyle/>
          <a:p>
            <a:pPr algn="ctr"/>
            <a:r>
              <a:rPr lang="es-ES" sz="2400" u="sng" dirty="0" smtClean="0">
                <a:solidFill>
                  <a:schemeClr val="tx1"/>
                </a:solidFill>
              </a:rPr>
              <a:t>Función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822353" y="1379399"/>
            <a:ext cx="3243875" cy="6260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400" u="sng" dirty="0" smtClean="0">
                <a:solidFill>
                  <a:schemeClr val="tx1"/>
                </a:solidFill>
              </a:rPr>
              <a:t>¿Cómo se representan?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11" name="Flecha abajo 10"/>
          <p:cNvSpPr/>
          <p:nvPr/>
        </p:nvSpPr>
        <p:spPr>
          <a:xfrm rot="3696389">
            <a:off x="2017339" y="805006"/>
            <a:ext cx="210980" cy="11855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 abajo 11"/>
          <p:cNvSpPr/>
          <p:nvPr/>
        </p:nvSpPr>
        <p:spPr>
          <a:xfrm rot="18226569">
            <a:off x="8109823" y="872108"/>
            <a:ext cx="210980" cy="6393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Marcador de contenido 2"/>
          <p:cNvSpPr txBox="1">
            <a:spLocks/>
          </p:cNvSpPr>
          <p:nvPr/>
        </p:nvSpPr>
        <p:spPr>
          <a:xfrm>
            <a:off x="6472263" y="2319394"/>
            <a:ext cx="1732170" cy="459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400" u="sng" dirty="0" smtClean="0"/>
              <a:t>Rosa de los vientos</a:t>
            </a:r>
            <a:endParaRPr lang="es-ES" sz="1400" dirty="0" smtClean="0"/>
          </a:p>
          <a:p>
            <a:pPr marL="0" indent="0">
              <a:buNone/>
            </a:pPr>
            <a:endParaRPr lang="es-ES" dirty="0" smtClean="0"/>
          </a:p>
          <a:p>
            <a:endParaRPr lang="es-ES" dirty="0" smtClean="0"/>
          </a:p>
        </p:txBody>
      </p:sp>
      <p:sp>
        <p:nvSpPr>
          <p:cNvPr id="21" name="Marcador de contenido 2"/>
          <p:cNvSpPr txBox="1">
            <a:spLocks/>
          </p:cNvSpPr>
          <p:nvPr/>
        </p:nvSpPr>
        <p:spPr>
          <a:xfrm>
            <a:off x="-91041" y="2443742"/>
            <a:ext cx="2916620" cy="1205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Wingdings 3" charset="2"/>
              <a:buNone/>
            </a:pPr>
            <a:r>
              <a:rPr lang="es-ES" dirty="0" smtClean="0"/>
              <a:t>Su función es lograr que podamos orientarnos.</a:t>
            </a:r>
            <a:endParaRPr lang="es-ES" dirty="0" smtClean="0"/>
          </a:p>
        </p:txBody>
      </p:sp>
      <p:sp>
        <p:nvSpPr>
          <p:cNvPr id="14" name="Flecha abajo 13"/>
          <p:cNvSpPr/>
          <p:nvPr/>
        </p:nvSpPr>
        <p:spPr>
          <a:xfrm rot="3115312">
            <a:off x="7578163" y="1785654"/>
            <a:ext cx="210980" cy="63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 abajo 14"/>
          <p:cNvSpPr/>
          <p:nvPr/>
        </p:nvSpPr>
        <p:spPr>
          <a:xfrm rot="19172964">
            <a:off x="9238322" y="1816800"/>
            <a:ext cx="210980" cy="63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Marcador de contenido 2"/>
          <p:cNvSpPr txBox="1">
            <a:spLocks/>
          </p:cNvSpPr>
          <p:nvPr/>
        </p:nvSpPr>
        <p:spPr>
          <a:xfrm>
            <a:off x="9101107" y="2319394"/>
            <a:ext cx="1732170" cy="459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400" u="sng" dirty="0" smtClean="0"/>
              <a:t>En un círculo</a:t>
            </a:r>
            <a:endParaRPr lang="es-ES" sz="1400" dirty="0" smtClean="0"/>
          </a:p>
          <a:p>
            <a:pPr marL="0" indent="0">
              <a:buNone/>
            </a:pPr>
            <a:endParaRPr lang="es-ES" dirty="0" smtClean="0"/>
          </a:p>
          <a:p>
            <a:endParaRPr lang="es-ES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243" y="2695370"/>
            <a:ext cx="1958190" cy="180061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0047" y="2695370"/>
            <a:ext cx="1799615" cy="17996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Flecha abajo 21"/>
          <p:cNvSpPr/>
          <p:nvPr/>
        </p:nvSpPr>
        <p:spPr>
          <a:xfrm>
            <a:off x="4476112" y="1230064"/>
            <a:ext cx="210980" cy="11855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2868917" y="2548920"/>
            <a:ext cx="3243875" cy="16029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400" u="sng" dirty="0" smtClean="0">
                <a:solidFill>
                  <a:schemeClr val="tx1"/>
                </a:solidFill>
              </a:rPr>
              <a:t>Cómo </a:t>
            </a:r>
          </a:p>
          <a:p>
            <a:pPr algn="ctr"/>
            <a:r>
              <a:rPr lang="es-ES" sz="2400" u="sng" dirty="0" smtClean="0">
                <a:solidFill>
                  <a:schemeClr val="tx1"/>
                </a:solidFill>
              </a:rPr>
              <a:t>lo sabemos</a:t>
            </a:r>
          </a:p>
          <a:p>
            <a:pPr algn="ctr"/>
            <a:r>
              <a:rPr lang="es-ES" sz="2400" b="1" u="sng" dirty="0" smtClean="0">
                <a:solidFill>
                  <a:schemeClr val="tx1"/>
                </a:solidFill>
              </a:rPr>
              <a:t>La brújula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4" name="Marcador de contenido 2"/>
          <p:cNvSpPr txBox="1">
            <a:spLocks/>
          </p:cNvSpPr>
          <p:nvPr/>
        </p:nvSpPr>
        <p:spPr>
          <a:xfrm>
            <a:off x="2912183" y="3892175"/>
            <a:ext cx="2916620" cy="1205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Wingdings 3" charset="2"/>
              <a:buNone/>
            </a:pPr>
            <a:r>
              <a:rPr lang="es-ES" dirty="0" smtClean="0"/>
              <a:t>Es un instrumento, que tiene una aguja que siempre señala al norte.</a:t>
            </a:r>
            <a:endParaRPr lang="es-ES" dirty="0" smtClean="0"/>
          </a:p>
        </p:txBody>
      </p:sp>
      <p:pic>
        <p:nvPicPr>
          <p:cNvPr id="1026" name="Picture 2" descr="http://t1.uccdn.com/images/7/6/6/img_como_orientarse_con_una_brujula_25667_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339" y="4813917"/>
            <a:ext cx="1805030" cy="1486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54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882382" y="269202"/>
            <a:ext cx="6767347" cy="10709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4000" u="sng" dirty="0" smtClean="0"/>
              <a:t>LOS CONTINENTES</a:t>
            </a:r>
            <a:endParaRPr lang="es-ES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107410" y="1704707"/>
            <a:ext cx="3243875" cy="626076"/>
          </a:xfrm>
        </p:spPr>
        <p:txBody>
          <a:bodyPr>
            <a:normAutofit/>
          </a:bodyPr>
          <a:lstStyle/>
          <a:p>
            <a:pPr algn="ctr"/>
            <a:r>
              <a:rPr lang="es-ES" sz="2400" u="sng" dirty="0" smtClean="0">
                <a:solidFill>
                  <a:schemeClr val="tx1"/>
                </a:solidFill>
              </a:rPr>
              <a:t>¿Qué son?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781163" y="1704707"/>
            <a:ext cx="3243875" cy="6260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400" u="sng" dirty="0" smtClean="0">
                <a:solidFill>
                  <a:schemeClr val="tx1"/>
                </a:solidFill>
              </a:rPr>
              <a:t>¿Cuales son?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11" name="Flecha abajo 10"/>
          <p:cNvSpPr/>
          <p:nvPr/>
        </p:nvSpPr>
        <p:spPr>
          <a:xfrm rot="3696389">
            <a:off x="2017339" y="805006"/>
            <a:ext cx="210980" cy="11855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 abajo 11"/>
          <p:cNvSpPr/>
          <p:nvPr/>
        </p:nvSpPr>
        <p:spPr>
          <a:xfrm rot="18226569">
            <a:off x="8222753" y="873295"/>
            <a:ext cx="210980" cy="10696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Marcador de contenido 2"/>
          <p:cNvSpPr txBox="1">
            <a:spLocks/>
          </p:cNvSpPr>
          <p:nvPr/>
        </p:nvSpPr>
        <p:spPr>
          <a:xfrm>
            <a:off x="-91041" y="2443742"/>
            <a:ext cx="2916620" cy="1205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Wingdings 3" charset="2"/>
              <a:buNone/>
            </a:pPr>
            <a:r>
              <a:rPr lang="es-ES" dirty="0" smtClean="0"/>
              <a:t>Los continentes son las grandes extensiones de tierra firme de nuestro planeta.</a:t>
            </a:r>
            <a:endParaRPr lang="es-ES" dirty="0" smtClean="0"/>
          </a:p>
        </p:txBody>
      </p:sp>
      <p:sp>
        <p:nvSpPr>
          <p:cNvPr id="22" name="Flecha abajo 21"/>
          <p:cNvSpPr/>
          <p:nvPr/>
        </p:nvSpPr>
        <p:spPr>
          <a:xfrm>
            <a:off x="4490854" y="1165328"/>
            <a:ext cx="210980" cy="4746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2912183" y="1677565"/>
            <a:ext cx="3243875" cy="463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400" u="sng" dirty="0" smtClean="0">
                <a:solidFill>
                  <a:schemeClr val="tx1"/>
                </a:solidFill>
              </a:rPr>
              <a:t>¿Cuántos son?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8" name="Marcador de contenido 2"/>
          <p:cNvSpPr txBox="1">
            <a:spLocks/>
          </p:cNvSpPr>
          <p:nvPr/>
        </p:nvSpPr>
        <p:spPr>
          <a:xfrm>
            <a:off x="3032544" y="2443741"/>
            <a:ext cx="2916620" cy="1205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Wingdings 3" charset="2"/>
              <a:buNone/>
            </a:pPr>
            <a:r>
              <a:rPr lang="es-ES" dirty="0" smtClean="0"/>
              <a:t>Son:</a:t>
            </a:r>
            <a:endParaRPr lang="es-ES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143" y="2168179"/>
            <a:ext cx="3715382" cy="3489366"/>
          </a:xfrm>
          <a:prstGeom prst="rect">
            <a:avLst/>
          </a:prstGeom>
        </p:spPr>
      </p:pic>
      <p:sp>
        <p:nvSpPr>
          <p:cNvPr id="20" name="Marcador de contenido 2"/>
          <p:cNvSpPr>
            <a:spLocks noGrp="1"/>
          </p:cNvSpPr>
          <p:nvPr>
            <p:ph idx="1"/>
          </p:nvPr>
        </p:nvSpPr>
        <p:spPr>
          <a:xfrm>
            <a:off x="7052039" y="2157727"/>
            <a:ext cx="3152184" cy="2999159"/>
          </a:xfrm>
        </p:spPr>
        <p:txBody>
          <a:bodyPr>
            <a:normAutofit/>
          </a:bodyPr>
          <a:lstStyle/>
          <a:p>
            <a:pPr lvl="1"/>
            <a:r>
              <a:rPr lang="es-ES" dirty="0" smtClean="0">
                <a:solidFill>
                  <a:srgbClr val="FF0000"/>
                </a:solidFill>
              </a:rPr>
              <a:t>Europa</a:t>
            </a:r>
          </a:p>
          <a:p>
            <a:pPr lvl="1"/>
            <a:r>
              <a:rPr lang="es-ES" dirty="0" smtClean="0">
                <a:solidFill>
                  <a:srgbClr val="FF0000"/>
                </a:solidFill>
              </a:rPr>
              <a:t>Asía</a:t>
            </a:r>
          </a:p>
          <a:p>
            <a:pPr lvl="1"/>
            <a:r>
              <a:rPr lang="es-ES" dirty="0" smtClean="0">
                <a:solidFill>
                  <a:srgbClr val="FF0000"/>
                </a:solidFill>
              </a:rPr>
              <a:t>África</a:t>
            </a:r>
          </a:p>
          <a:p>
            <a:pPr lvl="1"/>
            <a:r>
              <a:rPr lang="es-ES" dirty="0" smtClean="0">
                <a:solidFill>
                  <a:srgbClr val="FF0000"/>
                </a:solidFill>
              </a:rPr>
              <a:t>América</a:t>
            </a:r>
          </a:p>
          <a:p>
            <a:pPr lvl="1"/>
            <a:r>
              <a:rPr lang="es-ES" dirty="0" smtClean="0">
                <a:solidFill>
                  <a:srgbClr val="FF0000"/>
                </a:solidFill>
              </a:rPr>
              <a:t>Oceanía</a:t>
            </a:r>
          </a:p>
          <a:p>
            <a:pPr lvl="1"/>
            <a:r>
              <a:rPr lang="es-ES" dirty="0" smtClean="0">
                <a:solidFill>
                  <a:srgbClr val="FF0000"/>
                </a:solidFill>
              </a:rPr>
              <a:t>Antártida</a:t>
            </a:r>
            <a:endParaRPr lang="es-ES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s-ES" dirty="0" smtClean="0"/>
          </a:p>
          <a:p>
            <a:pPr marL="457200" lvl="1" indent="0">
              <a:buNone/>
            </a:pPr>
            <a:endParaRPr lang="es-ES" dirty="0" smtClean="0"/>
          </a:p>
          <a:p>
            <a:pPr marL="457200" lvl="1" indent="0">
              <a:buNone/>
            </a:pPr>
            <a:endParaRPr lang="es-ES" dirty="0" smtClean="0"/>
          </a:p>
          <a:p>
            <a:endParaRPr lang="es-ES" dirty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04462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882382" y="269202"/>
            <a:ext cx="6767347" cy="10709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4000" u="sng" dirty="0" smtClean="0"/>
              <a:t>CONTINENTES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12192000" cy="531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9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2_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4.xml><?xml version="1.0" encoding="utf-8"?>
<a:theme xmlns:a="http://schemas.openxmlformats.org/drawingml/2006/main" name="3_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B3D1EA8EC3E8B4C9415F9F5D3588B37" ma:contentTypeVersion="1" ma:contentTypeDescription="Crear nuevo documento." ma:contentTypeScope="" ma:versionID="7446b3e974cc4b7d0720b13f307fcd57">
  <xsd:schema xmlns:xsd="http://www.w3.org/2001/XMLSchema" xmlns:xs="http://www.w3.org/2001/XMLSchema" xmlns:p="http://schemas.microsoft.com/office/2006/metadata/properties" xmlns:ns3="504bf03a-b3fb-4231-8588-c52460ed3dd7" targetNamespace="http://schemas.microsoft.com/office/2006/metadata/properties" ma:root="true" ma:fieldsID="13315acdc5c7c2ce2228157b28751db9" ns3:_="">
    <xsd:import namespace="504bf03a-b3fb-4231-8588-c52460ed3dd7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4bf03a-b3fb-4231-8588-c52460ed3dd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8DFC41-1E49-48F6-9EA3-C920F9AA07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E3BB49-0BB9-47D4-9EC8-8A717CAF8ECE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504bf03a-b3fb-4231-8588-c52460ed3dd7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FB67B84-A0E0-42D5-B6C0-F742879610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4bf03a-b3fb-4231-8588-c52460ed3d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489</TotalTime>
  <Words>235</Words>
  <Application>Microsoft Office PowerPoint</Application>
  <PresentationFormat>Panorámica</PresentationFormat>
  <Paragraphs>46</Paragraphs>
  <Slides>7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Trebuchet MS</vt:lpstr>
      <vt:lpstr>Wingdings 3</vt:lpstr>
      <vt:lpstr>Faceta</vt:lpstr>
      <vt:lpstr>1_Faceta</vt:lpstr>
      <vt:lpstr>2_Faceta</vt:lpstr>
      <vt:lpstr>3_Faceta</vt:lpstr>
      <vt:lpstr>EL MUNDO EN PAPEL TEMA 1 </vt:lpstr>
      <vt:lpstr>Presentación de PowerPoint</vt:lpstr>
      <vt:lpstr>Cartografía</vt:lpstr>
      <vt:lpstr>Presentación de PowerPoint</vt:lpstr>
      <vt:lpstr>Función</vt:lpstr>
      <vt:lpstr>¿Qué son?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RELACIÓN TEMA2</dc:title>
  <dc:creator>david bravo garcia</dc:creator>
  <cp:lastModifiedBy>David Bravo García</cp:lastModifiedBy>
  <cp:revision>41</cp:revision>
  <dcterms:created xsi:type="dcterms:W3CDTF">2014-10-05T11:32:38Z</dcterms:created>
  <dcterms:modified xsi:type="dcterms:W3CDTF">2015-11-12T23:27:37Z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0x0101007B3D1EA8EC3E8B4C9415F9F5D3588B37</vt:lpwstr>
  </property>
  <property fmtid="{D5CDD505-2E9C-101B-9397-08002B2CF9AE}" pid="3" name="IsMyDocuments">
    <vt:bool>true</vt:bool>
  </property>
</Properties>
</file>